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Barlow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Barlow-bold.fntdata"/><Relationship Id="rId16" Type="http://schemas.openxmlformats.org/officeDocument/2006/relationships/font" Target="fonts/Barlow-regular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244700" y="415718"/>
            <a:ext cx="5451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ПРЕЗЕНТАЦИЯ АНАЛИТИЧЕСКОГО ПРОЕКТА</a:t>
            </a:r>
            <a:endParaRPr b="0" i="0" sz="200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244709" y="1189077"/>
            <a:ext cx="7572494" cy="641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000"/>
              <a:buFont typeface="Barlow"/>
              <a:buNone/>
            </a:pPr>
            <a:r>
              <a:rPr b="1" i="0" lang="en-US" sz="40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Очистка и Анализ Данных CRM</a:t>
            </a:r>
            <a:endParaRPr b="0" i="0" sz="400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6244709" y="2122884"/>
            <a:ext cx="7627382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Повышение эффективности маркетинга и продаж онлайн-школы программирования</a:t>
            </a:r>
            <a:endParaRPr b="0" i="0" sz="1500" u="none" cap="none" strike="noStrike"/>
          </a:p>
        </p:txBody>
      </p:sp>
      <p:sp>
        <p:nvSpPr>
          <p:cNvPr id="48" name="Google Shape;48;p10"/>
          <p:cNvSpPr/>
          <p:nvPr/>
        </p:nvSpPr>
        <p:spPr>
          <a:xfrm>
            <a:off x="6244709" y="3160990"/>
            <a:ext cx="2565678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Ключевая цель</a:t>
            </a:r>
            <a:endParaRPr b="0" i="0" sz="200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6244709" y="3676531"/>
            <a:ext cx="3575804" cy="155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Повысить эффективность маркетинга и отдела продаж за счёт анализа данных, выявления закономерностей и оптимизации бизнес-процессов.</a:t>
            </a:r>
            <a:endParaRPr b="0" i="0" sz="150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6244709" y="5455563"/>
            <a:ext cx="3575804" cy="1764149"/>
          </a:xfrm>
          <a:prstGeom prst="roundRect">
            <a:avLst>
              <a:gd fmla="val 16580" name="adj"/>
            </a:avLst>
          </a:prstGeom>
          <a:solidFill>
            <a:srgbClr val="BE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9614" y="5749528"/>
            <a:ext cx="243721" cy="19490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/>
          <p:nvPr/>
        </p:nvSpPr>
        <p:spPr>
          <a:xfrm>
            <a:off x="6878241" y="5699165"/>
            <a:ext cx="2747367" cy="1247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Natalia Sauer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06.11.2025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None/>
            </a:pPr>
            <a:r>
              <a:rPr lang="en-US" sz="1500">
                <a:latin typeface="Montserrat"/>
                <a:ea typeface="Montserrat"/>
                <a:cs typeface="Montserrat"/>
                <a:sym typeface="Montserrat"/>
              </a:rPr>
              <a:t>IT CAREER HUB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10303907" y="3160990"/>
            <a:ext cx="2783919" cy="32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Технологический стек</a:t>
            </a:r>
            <a:endParaRPr b="0" i="0" sz="200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10303907" y="3676531"/>
            <a:ext cx="3575804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Python (Pandas, Plotly, NumPy, SciPy)</a:t>
            </a:r>
            <a:endParaRPr b="0" i="0" sz="150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10303907" y="4368641"/>
            <a:ext cx="3575804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Интерактивные дашборды (Power BI)</a:t>
            </a:r>
            <a:endParaRPr b="0" i="0" sz="150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10303907" y="5060752"/>
            <a:ext cx="3575804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Анализ больших массивов данных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754737" y="593050"/>
            <a:ext cx="6038612" cy="49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100"/>
              <a:buFont typeface="Barlow"/>
              <a:buNone/>
            </a:pPr>
            <a:r>
              <a:rPr b="1" i="0" lang="en-US" sz="31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Общие Выводы Аналитики CRM</a:t>
            </a:r>
            <a:endParaRPr b="0" i="0" sz="310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754737" y="1391483"/>
            <a:ext cx="13120926" cy="24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детального анализа данных о воронке продаж, маркетинговых каналах и операционной деятельности были сделаны следующие ключевые выводы:</a:t>
            </a:r>
            <a:endParaRPr b="0" i="0" sz="1150" u="none" cap="none" strike="noStrike"/>
          </a:p>
        </p:txBody>
      </p:sp>
      <p:sp>
        <p:nvSpPr>
          <p:cNvPr id="64" name="Google Shape;64;p11"/>
          <p:cNvSpPr/>
          <p:nvPr/>
        </p:nvSpPr>
        <p:spPr>
          <a:xfrm>
            <a:off x="754737" y="1802725"/>
            <a:ext cx="6484977" cy="1395293"/>
          </a:xfrm>
          <a:prstGeom prst="roundRect">
            <a:avLst>
              <a:gd fmla="val 5243" name="adj"/>
            </a:avLst>
          </a:prstGeom>
          <a:solidFill>
            <a:srgbClr val="FFFFFF"/>
          </a:solidFill>
          <a:ln cap="flat" cmpd="sng" w="152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97" y="1802725"/>
            <a:ext cx="60960" cy="139529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966549" y="1968817"/>
            <a:ext cx="3552468" cy="24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Взаимосвязь "Маркетинг - Продажи"</a:t>
            </a:r>
            <a:endParaRPr b="0" i="0" sz="1550" u="none" cap="none" strike="noStrike"/>
          </a:p>
        </p:txBody>
      </p:sp>
      <p:sp>
        <p:nvSpPr>
          <p:cNvPr id="67" name="Google Shape;67;p11"/>
          <p:cNvSpPr/>
          <p:nvPr/>
        </p:nvSpPr>
        <p:spPr>
          <a:xfrm>
            <a:off x="966549" y="2307550"/>
            <a:ext cx="6107073" cy="724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Сильная положительная корреляция</a:t>
            </a: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между количеством звонков и созданием новых сделок. Активность звонков является прямым драйвером роста продаж.</a:t>
            </a:r>
            <a:endParaRPr b="0" i="0" sz="1150" u="none" cap="none" strike="noStrike"/>
          </a:p>
        </p:txBody>
      </p:sp>
      <p:sp>
        <p:nvSpPr>
          <p:cNvPr id="68" name="Google Shape;68;p11"/>
          <p:cNvSpPr/>
          <p:nvPr/>
        </p:nvSpPr>
        <p:spPr>
          <a:xfrm>
            <a:off x="7390567" y="1802725"/>
            <a:ext cx="6485096" cy="1395293"/>
          </a:xfrm>
          <a:prstGeom prst="roundRect">
            <a:avLst>
              <a:gd fmla="val 5243" name="adj"/>
            </a:avLst>
          </a:prstGeom>
          <a:solidFill>
            <a:srgbClr val="FFFFFF"/>
          </a:solidFill>
          <a:ln cap="flat" cmpd="sng" w="152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5327" y="1802725"/>
            <a:ext cx="60960" cy="13952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7602379" y="1968817"/>
            <a:ext cx="2593538" cy="24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Эффективность Кампаний</a:t>
            </a:r>
            <a:endParaRPr b="0" i="0" sz="155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7602379" y="2307550"/>
            <a:ext cx="6107192" cy="724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Выявлены как </a:t>
            </a:r>
            <a:r>
              <a:rPr b="1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высокообъемные и высококонверсионные</a:t>
            </a: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кампании, так и те, что имеют </a:t>
            </a:r>
            <a:r>
              <a:rPr b="1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нулевую конверсию</a:t>
            </a: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 Требуется немедленная оптимизация маркетингового бюджета.</a:t>
            </a:r>
            <a:endParaRPr b="0" i="0" sz="115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754737" y="3348871"/>
            <a:ext cx="6484977" cy="1395293"/>
          </a:xfrm>
          <a:prstGeom prst="roundRect">
            <a:avLst>
              <a:gd fmla="val 5243" name="adj"/>
            </a:avLst>
          </a:prstGeom>
          <a:solidFill>
            <a:srgbClr val="FFFFFF"/>
          </a:solidFill>
          <a:ln cap="flat" cmpd="sng" w="152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97" y="3348871"/>
            <a:ext cx="60960" cy="139529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>
            <a:off x="966549" y="3514963"/>
            <a:ext cx="2066449" cy="24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Узкие Места Воронки</a:t>
            </a:r>
            <a:endParaRPr b="0" i="0" sz="1550" u="none" cap="none" strike="noStrike"/>
          </a:p>
        </p:txBody>
      </p:sp>
      <p:sp>
        <p:nvSpPr>
          <p:cNvPr id="75" name="Google Shape;75;p11"/>
          <p:cNvSpPr/>
          <p:nvPr/>
        </p:nvSpPr>
        <p:spPr>
          <a:xfrm>
            <a:off x="966549" y="3853696"/>
            <a:ext cx="6107073" cy="724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Этапы "Payment Done" (закрытие оплаты) и "Call Delayed" (отложенный звонок) определены как </a:t>
            </a:r>
            <a:r>
              <a:rPr b="1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потенциальные узкие места</a:t>
            </a: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с неоптимальным циклом закрытия сделки.</a:t>
            </a:r>
            <a:endParaRPr b="0" i="0" sz="1150" u="none" cap="none" strike="noStrike"/>
          </a:p>
        </p:txBody>
      </p:sp>
      <p:sp>
        <p:nvSpPr>
          <p:cNvPr id="76" name="Google Shape;76;p11"/>
          <p:cNvSpPr/>
          <p:nvPr/>
        </p:nvSpPr>
        <p:spPr>
          <a:xfrm>
            <a:off x="7390567" y="3348871"/>
            <a:ext cx="6485096" cy="1395293"/>
          </a:xfrm>
          <a:prstGeom prst="roundRect">
            <a:avLst>
              <a:gd fmla="val 5243" name="adj"/>
            </a:avLst>
          </a:prstGeom>
          <a:solidFill>
            <a:srgbClr val="FFFFFF"/>
          </a:solidFill>
          <a:ln cap="flat" cmpd="sng" w="152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5327" y="3348871"/>
            <a:ext cx="60960" cy="13952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/>
          <p:nvPr/>
        </p:nvSpPr>
        <p:spPr>
          <a:xfrm>
            <a:off x="7602379" y="3514963"/>
            <a:ext cx="2705933" cy="248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Проблема Качества Данных</a:t>
            </a:r>
            <a:endParaRPr b="0" i="0" sz="1550" u="none" cap="none" strike="noStrike"/>
          </a:p>
        </p:txBody>
      </p:sp>
      <p:sp>
        <p:nvSpPr>
          <p:cNvPr id="79" name="Google Shape;79;p11"/>
          <p:cNvSpPr/>
          <p:nvPr/>
        </p:nvSpPr>
        <p:spPr>
          <a:xfrm>
            <a:off x="7602379" y="3853696"/>
            <a:ext cx="6107192" cy="482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1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Значительная доля "Unknown"</a:t>
            </a: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в полях 'Тип оплаты', 'Продукт' и 'Город' критически ограничивает точность прогнозов и анализа.</a:t>
            </a:r>
            <a:endParaRPr b="0" i="0" sz="1150" u="none" cap="none" strike="noStrike"/>
          </a:p>
        </p:txBody>
      </p:sp>
      <p:sp>
        <p:nvSpPr>
          <p:cNvPr id="80" name="Google Shape;80;p11"/>
          <p:cNvSpPr/>
          <p:nvPr/>
        </p:nvSpPr>
        <p:spPr>
          <a:xfrm>
            <a:off x="754737" y="4970502"/>
            <a:ext cx="2983587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Ключевые Рекомендации</a:t>
            </a:r>
            <a:endParaRPr b="0" i="0" sz="185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754737" y="5494734"/>
            <a:ext cx="6484977" cy="452795"/>
          </a:xfrm>
          <a:prstGeom prst="roundRect">
            <a:avLst>
              <a:gd fmla="val 48010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3884057" y="5579626"/>
            <a:ext cx="226338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1750" u="none" cap="none" strike="noStrike"/>
          </a:p>
        </p:txBody>
      </p:sp>
      <p:sp>
        <p:nvSpPr>
          <p:cNvPr id="83" name="Google Shape;83;p11"/>
          <p:cNvSpPr/>
          <p:nvPr/>
        </p:nvSpPr>
        <p:spPr>
          <a:xfrm>
            <a:off x="905589" y="6098381"/>
            <a:ext cx="6183273" cy="24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Повышение качества сбора данных в CRM.</a:t>
            </a:r>
            <a:endParaRPr b="0" i="0" sz="1150" u="none" cap="none" strike="noStrike"/>
          </a:p>
        </p:txBody>
      </p:sp>
      <p:sp>
        <p:nvSpPr>
          <p:cNvPr id="84" name="Google Shape;84;p11"/>
          <p:cNvSpPr/>
          <p:nvPr/>
        </p:nvSpPr>
        <p:spPr>
          <a:xfrm>
            <a:off x="7390567" y="5494734"/>
            <a:ext cx="6485096" cy="452795"/>
          </a:xfrm>
          <a:prstGeom prst="roundRect">
            <a:avLst>
              <a:gd fmla="val 48010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10519886" y="5579626"/>
            <a:ext cx="226338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175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7541419" y="6098381"/>
            <a:ext cx="6183392" cy="24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неэффективных маркетинговых каналов.</a:t>
            </a:r>
            <a:endParaRPr b="0" i="0" sz="11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54737" y="6641544"/>
            <a:ext cx="6484977" cy="452795"/>
          </a:xfrm>
          <a:prstGeom prst="roundRect">
            <a:avLst>
              <a:gd fmla="val 48010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3884057" y="6726436"/>
            <a:ext cx="226338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1750" u="none" cap="none" strike="noStrike"/>
          </a:p>
        </p:txBody>
      </p:sp>
      <p:sp>
        <p:nvSpPr>
          <p:cNvPr id="89" name="Google Shape;89;p11"/>
          <p:cNvSpPr/>
          <p:nvPr/>
        </p:nvSpPr>
        <p:spPr>
          <a:xfrm>
            <a:off x="905589" y="7245191"/>
            <a:ext cx="6183273" cy="24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Масштабирование успешных продуктов и форматов обучения.</a:t>
            </a:r>
            <a:endParaRPr b="0" i="0" sz="115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7390567" y="6641544"/>
            <a:ext cx="6485096" cy="452795"/>
          </a:xfrm>
          <a:prstGeom prst="roundRect">
            <a:avLst>
              <a:gd fmla="val 480106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10519886" y="6726436"/>
            <a:ext cx="226338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1750" u="none" cap="none" strike="noStrike"/>
          </a:p>
        </p:txBody>
      </p:sp>
      <p:sp>
        <p:nvSpPr>
          <p:cNvPr id="92" name="Google Shape;92;p11"/>
          <p:cNvSpPr/>
          <p:nvPr/>
        </p:nvSpPr>
        <p:spPr>
          <a:xfrm>
            <a:off x="7541419" y="7245191"/>
            <a:ext cx="6183392" cy="24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Проведение точечного обучения для менеджеров по продажам.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755450" y="255475"/>
            <a:ext cx="110241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900"/>
              <a:buFont typeface="Barlow"/>
              <a:buNone/>
            </a:pPr>
            <a:r>
              <a:rPr b="1" i="0" lang="en-US" sz="2900" u="none" cap="none" strike="noStrike">
                <a:solidFill>
                  <a:srgbClr val="2E3C4E"/>
                </a:solidFill>
              </a:rPr>
              <a:t>Динамика Сделок и Звонков: Анализ Временных Рядов</a:t>
            </a:r>
            <a:endParaRPr i="0" sz="2900" u="none" cap="none" strike="noStrike"/>
          </a:p>
        </p:txBody>
      </p:sp>
      <p:sp>
        <p:nvSpPr>
          <p:cNvPr id="99" name="Google Shape;99;p12"/>
          <p:cNvSpPr/>
          <p:nvPr/>
        </p:nvSpPr>
        <p:spPr>
          <a:xfrm>
            <a:off x="755450" y="892874"/>
            <a:ext cx="13119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Анализ показал, что активность звонков является главным катализатором роста сделок, но последний период требует внимательного изучения.</a:t>
            </a:r>
            <a:endParaRPr b="0" i="0" sz="1100" u="none" cap="none" strike="noStrike"/>
          </a:p>
        </p:txBody>
      </p:sp>
      <p:pic>
        <p:nvPicPr>
          <p:cNvPr descr="preencoded.png" id="100" name="Google Shape;1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450" y="1249661"/>
            <a:ext cx="6085875" cy="36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755452" y="5227796"/>
            <a:ext cx="4127540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700"/>
              <a:buFont typeface="Barlow"/>
              <a:buNone/>
            </a:pPr>
            <a:r>
              <a:rPr b="1" i="0" lang="en-US" sz="17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Ключевые Наблюдения и Корреляция</a:t>
            </a:r>
            <a:endParaRPr b="0" i="0" sz="170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755452" y="5644991"/>
            <a:ext cx="706171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1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Общий восходящий тренд:</a:t>
            </a: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На протяжении всего периода наблюдался рост объемов звонков и сделок.</a:t>
            </a:r>
            <a:endParaRPr b="0" i="0" sz="110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55452" y="6142673"/>
            <a:ext cx="706171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1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Синхронность:</a:t>
            </a: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Пики и спады активности совпадают по обеим метрикам, что подтверждает прямую зависимость.</a:t>
            </a:r>
            <a:endParaRPr b="0" i="0" sz="1100" u="none" cap="none" strike="noStrike"/>
          </a:p>
        </p:txBody>
      </p:sp>
      <p:sp>
        <p:nvSpPr>
          <p:cNvPr id="104" name="Google Shape;104;p12"/>
          <p:cNvSpPr/>
          <p:nvPr/>
        </p:nvSpPr>
        <p:spPr>
          <a:xfrm>
            <a:off x="755452" y="6640354"/>
            <a:ext cx="706171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1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Корреляция Пирсона: 0.61.</a:t>
            </a: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Это подтверждает сильную положительную связь: звонки являются </a:t>
            </a:r>
            <a:r>
              <a:rPr b="0" i="0" lang="en-US" sz="1100" u="none" cap="none" strike="noStrike">
                <a:solidFill>
                  <a:srgbClr val="2589C9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ключевым драйвером</a:t>
            </a: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новых сделок.</a:t>
            </a:r>
            <a:endParaRPr b="0" i="0" sz="1100" u="none" cap="none" strike="noStrike"/>
          </a:p>
        </p:txBody>
      </p:sp>
      <p:sp>
        <p:nvSpPr>
          <p:cNvPr id="105" name="Google Shape;105;p12"/>
          <p:cNvSpPr/>
          <p:nvPr/>
        </p:nvSpPr>
        <p:spPr>
          <a:xfrm>
            <a:off x="755452" y="7138035"/>
            <a:ext cx="706171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1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Спад активности:</a:t>
            </a: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Наблюдается заметный спад с мая 2024 года, требующий немедленного анализа причин (сезонность, изменение стратегии, проблемы с лидогенерацией).</a:t>
            </a:r>
            <a:endParaRPr b="0" i="0" sz="1100" u="none" cap="none" strike="noStrike"/>
          </a:p>
        </p:txBody>
      </p:sp>
      <p:sp>
        <p:nvSpPr>
          <p:cNvPr id="106" name="Google Shape;106;p12"/>
          <p:cNvSpPr/>
          <p:nvPr/>
        </p:nvSpPr>
        <p:spPr>
          <a:xfrm>
            <a:off x="8166973" y="5227796"/>
            <a:ext cx="3100864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700"/>
              <a:buFont typeface="Barlow"/>
              <a:buNone/>
            </a:pPr>
            <a:r>
              <a:rPr b="1" i="0" lang="en-US" sz="17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Длительность Цикла Сделки</a:t>
            </a:r>
            <a:endParaRPr b="0" i="0" sz="1700" u="none" cap="none" strike="noStrike"/>
          </a:p>
        </p:txBody>
      </p:sp>
      <p:sp>
        <p:nvSpPr>
          <p:cNvPr id="107" name="Google Shape;107;p12"/>
          <p:cNvSpPr/>
          <p:nvPr/>
        </p:nvSpPr>
        <p:spPr>
          <a:xfrm>
            <a:off x="8166973" y="5644991"/>
            <a:ext cx="571547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Большинство сделок закрывается быстро, но этапы "Payment Done" и "Call Delayed" имеют аномально долгий цикл. Это указывает на потребность в:</a:t>
            </a:r>
            <a:endParaRPr b="0" i="0" sz="1100" u="none" cap="none" strike="noStrike"/>
          </a:p>
        </p:txBody>
      </p:sp>
      <p:sp>
        <p:nvSpPr>
          <p:cNvPr id="108" name="Google Shape;108;p12"/>
          <p:cNvSpPr/>
          <p:nvPr/>
        </p:nvSpPr>
        <p:spPr>
          <a:xfrm>
            <a:off x="8166973" y="6219825"/>
            <a:ext cx="5715476" cy="224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Улучшении коммуникации с клиентами на этапе оплаты.</a:t>
            </a:r>
            <a:endParaRPr b="0" i="0" sz="1100" u="none" cap="none" strike="noStrike"/>
          </a:p>
        </p:txBody>
      </p:sp>
      <p:sp>
        <p:nvSpPr>
          <p:cNvPr id="109" name="Google Shape;109;p12"/>
          <p:cNvSpPr/>
          <p:nvPr/>
        </p:nvSpPr>
        <p:spPr>
          <a:xfrm>
            <a:off x="8166973" y="6493193"/>
            <a:ext cx="5715476" cy="448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Более эффективном управлении отложенными звонками (автоматизация, напоминания).</a:t>
            </a:r>
            <a:endParaRPr b="0" i="0" sz="1100" u="none" cap="none" strike="noStrike"/>
          </a:p>
        </p:txBody>
      </p:sp>
      <p:pic>
        <p:nvPicPr>
          <p:cNvPr id="110" name="Google Shape;11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375" y="1395375"/>
            <a:ext cx="5898624" cy="320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758300" y="372926"/>
            <a:ext cx="131139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800"/>
              <a:buFont typeface="Barlow"/>
              <a:buNone/>
            </a:pPr>
            <a:r>
              <a:rPr b="1" i="0" lang="en-US" sz="320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Анализ Успешности по Платежам, Продуктам и Обучению</a:t>
            </a:r>
            <a:endParaRPr i="0" sz="3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758300" y="1021201"/>
            <a:ext cx="1311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Мы выявили, какие характеристики сделок статистически ведут к успешному завершению.</a:t>
            </a:r>
            <a:endParaRPr b="0" i="0" sz="1450" u="none" cap="none" strike="noStrike"/>
          </a:p>
        </p:txBody>
      </p:sp>
      <p:pic>
        <p:nvPicPr>
          <p:cNvPr descr="preencoded.png" id="118" name="Google Shape;1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0" y="1376725"/>
            <a:ext cx="3832550" cy="26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3"/>
          <p:cNvSpPr/>
          <p:nvPr/>
        </p:nvSpPr>
        <p:spPr>
          <a:xfrm>
            <a:off x="758309" y="4216956"/>
            <a:ext cx="2423160" cy="302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Типы Оплаты</a:t>
            </a:r>
            <a:endParaRPr b="0" i="0" sz="1900" u="none" cap="none" strike="noStrike"/>
          </a:p>
        </p:txBody>
      </p:sp>
      <p:sp>
        <p:nvSpPr>
          <p:cNvPr id="120" name="Google Shape;120;p13"/>
          <p:cNvSpPr/>
          <p:nvPr/>
        </p:nvSpPr>
        <p:spPr>
          <a:xfrm>
            <a:off x="758309" y="4630222"/>
            <a:ext cx="4217789" cy="147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"One Payment"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демонстрирует самую высокую долю успешного закрытия, опережая "Recurring Payments". Фокус на предложениях для быстрой полной оплаты может повысить конверсию.</a:t>
            </a:r>
            <a:endParaRPr b="0" i="0" sz="1450" u="none" cap="none" strike="noStrike"/>
          </a:p>
        </p:txBody>
      </p:sp>
      <p:sp>
        <p:nvSpPr>
          <p:cNvPr id="121" name="Google Shape;121;p13"/>
          <p:cNvSpPr/>
          <p:nvPr/>
        </p:nvSpPr>
        <p:spPr>
          <a:xfrm>
            <a:off x="5206246" y="4216956"/>
            <a:ext cx="2423160" cy="302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Типы Обучения</a:t>
            </a:r>
            <a:endParaRPr b="0" i="0" sz="1900" u="none" cap="none" strike="noStrike"/>
          </a:p>
        </p:txBody>
      </p:sp>
      <p:sp>
        <p:nvSpPr>
          <p:cNvPr id="122" name="Google Shape;122;p13"/>
          <p:cNvSpPr/>
          <p:nvPr/>
        </p:nvSpPr>
        <p:spPr>
          <a:xfrm>
            <a:off x="5206246" y="4630222"/>
            <a:ext cx="4217789" cy="1768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Вечерний формат ("Evening")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имеет существенно более высокий процент успешности, чем утренний ("Morning"). Необходимо масштабировать вечерние группы и проанализировать ЦА для утренних.</a:t>
            </a:r>
            <a:endParaRPr b="0" i="0" sz="1450" u="none" cap="none" strike="noStrike"/>
          </a:p>
        </p:txBody>
      </p:sp>
      <p:sp>
        <p:nvSpPr>
          <p:cNvPr id="123" name="Google Shape;123;p13"/>
          <p:cNvSpPr/>
          <p:nvPr/>
        </p:nvSpPr>
        <p:spPr>
          <a:xfrm>
            <a:off x="9654183" y="4216956"/>
            <a:ext cx="3261836" cy="302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900"/>
              <a:buFont typeface="Barlow"/>
              <a:buNone/>
            </a:pPr>
            <a:r>
              <a:rPr b="1" i="0" lang="en-US" sz="1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Самые Успешные Продукты</a:t>
            </a:r>
            <a:endParaRPr b="0" i="0" sz="1900" u="none" cap="none" strike="noStrike"/>
          </a:p>
        </p:txBody>
      </p:sp>
      <p:sp>
        <p:nvSpPr>
          <p:cNvPr id="124" name="Google Shape;124;p13"/>
          <p:cNvSpPr/>
          <p:nvPr/>
        </p:nvSpPr>
        <p:spPr>
          <a:xfrm>
            <a:off x="9654183" y="4630222"/>
            <a:ext cx="4217789" cy="147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Продукты </a:t>
            </a: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"Digital Marketing"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 </a:t>
            </a:r>
            <a:r>
              <a:rPr b="1" lang="en-US" sz="14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UX/UI Design</a:t>
            </a: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демонстрируют наилучшую конверсию среди всех известных продуктов. Именно на них следует сосредоточить рекламные бюджеты.</a:t>
            </a:r>
            <a:endParaRPr b="0" i="0" sz="1450" u="none" cap="none" strike="noStrike"/>
          </a:p>
        </p:txBody>
      </p:sp>
      <p:sp>
        <p:nvSpPr>
          <p:cNvPr id="125" name="Google Shape;125;p13"/>
          <p:cNvSpPr/>
          <p:nvPr/>
        </p:nvSpPr>
        <p:spPr>
          <a:xfrm>
            <a:off x="1034534" y="6812637"/>
            <a:ext cx="12837557" cy="589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Критический Вывод: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Сделки с неизвестным типом оплаты/продуктом/обучением (</a:t>
            </a:r>
            <a:r>
              <a:rPr b="0" i="0" lang="en-US" sz="145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"Unknown"</a:t>
            </a:r>
            <a:r>
              <a:rPr b="0" i="0" lang="en-US" sz="14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) имеют минимальную успешность. Необходима немедленная настройка обязательности полей в CRM.</a:t>
            </a:r>
            <a:endParaRPr b="0" i="0" sz="1450" u="none" cap="none" strike="noStrike"/>
          </a:p>
        </p:txBody>
      </p:sp>
      <p:sp>
        <p:nvSpPr>
          <p:cNvPr id="126" name="Google Shape;126;p13"/>
          <p:cNvSpPr/>
          <p:nvPr/>
        </p:nvSpPr>
        <p:spPr>
          <a:xfrm>
            <a:off x="758309" y="6605468"/>
            <a:ext cx="22860" cy="1003697"/>
          </a:xfrm>
          <a:prstGeom prst="rect">
            <a:avLst/>
          </a:prstGeom>
          <a:solidFill>
            <a:srgbClr val="75BA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675" y="1671300"/>
            <a:ext cx="4893276" cy="23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650" y="1683080"/>
            <a:ext cx="4455024" cy="222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751999" y="593288"/>
            <a:ext cx="7334726" cy="494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100"/>
              <a:buFont typeface="Barlow"/>
              <a:buNone/>
            </a:pPr>
            <a:r>
              <a:rPr b="1" i="0" lang="en-US" sz="3100" u="none" cap="none" strike="noStrike">
                <a:solidFill>
                  <a:srgbClr val="2E3C4E"/>
                </a:solidFill>
              </a:rPr>
              <a:t>Ключевые Метрики Юнит-Экономики</a:t>
            </a:r>
            <a:endParaRPr i="0" sz="3100" u="none" cap="none" strike="noStrike"/>
          </a:p>
        </p:txBody>
      </p:sp>
      <p:sp>
        <p:nvSpPr>
          <p:cNvPr id="135" name="Google Shape;135;p14"/>
          <p:cNvSpPr/>
          <p:nvPr/>
        </p:nvSpPr>
        <p:spPr>
          <a:xfrm>
            <a:off x="751999" y="1388745"/>
            <a:ext cx="13126402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Оценка финансовой эффективности воронки и продуктов для принятия стратегических решений по масштабированию и оптимизации затрат.</a:t>
            </a:r>
            <a:endParaRPr b="0" i="0" sz="1150" u="none" cap="none" strike="noStrike"/>
          </a:p>
        </p:txBody>
      </p:sp>
      <p:sp>
        <p:nvSpPr>
          <p:cNvPr id="136" name="Google Shape;136;p14"/>
          <p:cNvSpPr/>
          <p:nvPr/>
        </p:nvSpPr>
        <p:spPr>
          <a:xfrm>
            <a:off x="751999" y="1873568"/>
            <a:ext cx="3140512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900"/>
              <a:buFont typeface="Barlow"/>
              <a:buNone/>
            </a:pPr>
            <a:r>
              <a:rPr b="1" i="0" lang="en-US" sz="3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4.5%</a:t>
            </a:r>
            <a:endParaRPr b="0" i="0" sz="3900" u="none" cap="none" strike="noStrike"/>
          </a:p>
        </p:txBody>
      </p:sp>
      <p:sp>
        <p:nvSpPr>
          <p:cNvPr id="137" name="Google Shape;137;p14"/>
          <p:cNvSpPr/>
          <p:nvPr/>
        </p:nvSpPr>
        <p:spPr>
          <a:xfrm>
            <a:off x="1332667" y="2557701"/>
            <a:ext cx="1979057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Конверсия (C1)</a:t>
            </a:r>
            <a:endParaRPr b="0" i="0" sz="1550" u="none" cap="none" strike="noStrike"/>
          </a:p>
        </p:txBody>
      </p:sp>
      <p:sp>
        <p:nvSpPr>
          <p:cNvPr id="138" name="Google Shape;138;p14"/>
          <p:cNvSpPr/>
          <p:nvPr/>
        </p:nvSpPr>
        <p:spPr>
          <a:xfrm>
            <a:off x="751999" y="2895124"/>
            <a:ext cx="3140512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Процент лидов, ставших закрытыми сделками.</a:t>
            </a:r>
            <a:endParaRPr b="0" i="0" sz="1150" u="none" cap="none" strike="noStrike"/>
          </a:p>
        </p:txBody>
      </p:sp>
      <p:sp>
        <p:nvSpPr>
          <p:cNvPr id="139" name="Google Shape;139;p14"/>
          <p:cNvSpPr/>
          <p:nvPr/>
        </p:nvSpPr>
        <p:spPr>
          <a:xfrm>
            <a:off x="4080510" y="1873568"/>
            <a:ext cx="3140631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900"/>
              <a:buFont typeface="Barlow"/>
              <a:buNone/>
            </a:pPr>
            <a:r>
              <a:rPr b="1" i="0" lang="en-US" sz="3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7.25</a:t>
            </a:r>
            <a:endParaRPr b="0" i="0" sz="3900" u="none" cap="none" strike="noStrike"/>
          </a:p>
        </p:txBody>
      </p:sp>
      <p:sp>
        <p:nvSpPr>
          <p:cNvPr id="140" name="Google Shape;140;p14"/>
          <p:cNvSpPr/>
          <p:nvPr/>
        </p:nvSpPr>
        <p:spPr>
          <a:xfrm>
            <a:off x="4661297" y="2557701"/>
            <a:ext cx="1979057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CPA</a:t>
            </a:r>
            <a:endParaRPr b="0" i="0" sz="1550" u="none" cap="none" strike="noStrike"/>
          </a:p>
        </p:txBody>
      </p:sp>
      <p:sp>
        <p:nvSpPr>
          <p:cNvPr id="141" name="Google Shape;141;p14"/>
          <p:cNvSpPr/>
          <p:nvPr/>
        </p:nvSpPr>
        <p:spPr>
          <a:xfrm>
            <a:off x="4080510" y="2895124"/>
            <a:ext cx="3140631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привлечения одного нового клиента (в у.е.).</a:t>
            </a:r>
            <a:endParaRPr b="0" i="0" sz="1150" u="none" cap="none" strike="noStrike"/>
          </a:p>
        </p:txBody>
      </p:sp>
      <p:sp>
        <p:nvSpPr>
          <p:cNvPr id="142" name="Google Shape;142;p14"/>
          <p:cNvSpPr/>
          <p:nvPr/>
        </p:nvSpPr>
        <p:spPr>
          <a:xfrm>
            <a:off x="7409140" y="1873568"/>
            <a:ext cx="3140631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900"/>
              <a:buFont typeface="Barlow"/>
              <a:buNone/>
            </a:pPr>
            <a:r>
              <a:rPr b="1" i="0" lang="en-US" sz="3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999.88</a:t>
            </a:r>
            <a:endParaRPr b="0" i="0" sz="3900" u="none" cap="none" strike="noStrike"/>
          </a:p>
        </p:txBody>
      </p:sp>
      <p:sp>
        <p:nvSpPr>
          <p:cNvPr id="143" name="Google Shape;143;p14"/>
          <p:cNvSpPr/>
          <p:nvPr/>
        </p:nvSpPr>
        <p:spPr>
          <a:xfrm>
            <a:off x="7989927" y="2557701"/>
            <a:ext cx="1979057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Средний Чек (AOV)</a:t>
            </a:r>
            <a:endParaRPr b="0" i="0" sz="1550" u="none" cap="none" strike="noStrike"/>
          </a:p>
        </p:txBody>
      </p:sp>
      <p:sp>
        <p:nvSpPr>
          <p:cNvPr id="144" name="Google Shape;144;p14"/>
          <p:cNvSpPr/>
          <p:nvPr/>
        </p:nvSpPr>
        <p:spPr>
          <a:xfrm>
            <a:off x="7409140" y="2895124"/>
            <a:ext cx="3140631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Средняя стоимость закрытой сделки.</a:t>
            </a:r>
            <a:endParaRPr b="0" i="0" sz="1150" u="none" cap="none" strike="noStrike"/>
          </a:p>
        </p:txBody>
      </p:sp>
      <p:sp>
        <p:nvSpPr>
          <p:cNvPr id="145" name="Google Shape;145;p14"/>
          <p:cNvSpPr/>
          <p:nvPr/>
        </p:nvSpPr>
        <p:spPr>
          <a:xfrm>
            <a:off x="10737771" y="1873568"/>
            <a:ext cx="3140631" cy="496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3900"/>
              <a:buFont typeface="Barlow"/>
              <a:buNone/>
            </a:pPr>
            <a:r>
              <a:rPr b="1" i="0" lang="en-US" sz="39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4.20</a:t>
            </a:r>
            <a:endParaRPr b="0" i="0" sz="3900" u="none" cap="none" strike="noStrike"/>
          </a:p>
        </p:txBody>
      </p:sp>
      <p:sp>
        <p:nvSpPr>
          <p:cNvPr id="146" name="Google Shape;146;p14"/>
          <p:cNvSpPr/>
          <p:nvPr/>
        </p:nvSpPr>
        <p:spPr>
          <a:xfrm>
            <a:off x="11318558" y="2557701"/>
            <a:ext cx="1979057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APC</a:t>
            </a:r>
            <a:endParaRPr b="0" i="0" sz="1550" u="none" cap="none" strike="noStrike"/>
          </a:p>
        </p:txBody>
      </p:sp>
      <p:sp>
        <p:nvSpPr>
          <p:cNvPr id="147" name="Google Shape;147;p14"/>
          <p:cNvSpPr/>
          <p:nvPr/>
        </p:nvSpPr>
        <p:spPr>
          <a:xfrm>
            <a:off x="10737771" y="2895124"/>
            <a:ext cx="3140631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Средний цикл покупки (в неделях).</a:t>
            </a:r>
            <a:endParaRPr b="0" i="0" sz="1150" u="none" cap="none" strike="noStrike"/>
          </a:p>
        </p:txBody>
      </p:sp>
      <p:sp>
        <p:nvSpPr>
          <p:cNvPr id="148" name="Google Shape;148;p14"/>
          <p:cNvSpPr/>
          <p:nvPr/>
        </p:nvSpPr>
        <p:spPr>
          <a:xfrm>
            <a:off x="751999" y="3545324"/>
            <a:ext cx="13126402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LTV и CLTV указывают на высокую ценность привлеченного клиента, что оправдывает текущие затраты на привлечение.</a:t>
            </a:r>
            <a:endParaRPr b="0" i="0" sz="1150" u="none" cap="none" strike="noStrike"/>
          </a:p>
        </p:txBody>
      </p:sp>
      <p:sp>
        <p:nvSpPr>
          <p:cNvPr id="149" name="Google Shape;149;p14"/>
          <p:cNvSpPr/>
          <p:nvPr/>
        </p:nvSpPr>
        <p:spPr>
          <a:xfrm>
            <a:off x="751999" y="4105394"/>
            <a:ext cx="5462230" cy="6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00"/>
              <a:buFont typeface="Barlow"/>
              <a:buNone/>
            </a:pPr>
            <a:r>
              <a:rPr b="1" i="0" lang="en-US" sz="43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LTV: 4 197.11</a:t>
            </a:r>
            <a:endParaRPr b="0" i="0" sz="4300" u="none" cap="none" strike="noStrike"/>
          </a:p>
        </p:txBody>
      </p:sp>
      <p:sp>
        <p:nvSpPr>
          <p:cNvPr id="150" name="Google Shape;150;p14"/>
          <p:cNvSpPr/>
          <p:nvPr/>
        </p:nvSpPr>
        <p:spPr>
          <a:xfrm>
            <a:off x="751999" y="4938593"/>
            <a:ext cx="6379726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Ценность клиента за весь период его жизни (LifeTime Value).</a:t>
            </a:r>
            <a:endParaRPr b="0" i="0" sz="1150" u="none" cap="none" strike="noStrike"/>
          </a:p>
        </p:txBody>
      </p:sp>
      <p:sp>
        <p:nvSpPr>
          <p:cNvPr id="151" name="Google Shape;151;p14"/>
          <p:cNvSpPr/>
          <p:nvPr/>
        </p:nvSpPr>
        <p:spPr>
          <a:xfrm>
            <a:off x="7506295" y="4105394"/>
            <a:ext cx="5462230" cy="682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00"/>
              <a:buFont typeface="Barlow"/>
              <a:buNone/>
            </a:pPr>
            <a:r>
              <a:rPr b="1" i="0" lang="en-US" sz="43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CM: 3.37 млн</a:t>
            </a:r>
            <a:endParaRPr b="0" i="0" sz="4300" u="none" cap="none" strike="noStrike"/>
          </a:p>
        </p:txBody>
      </p:sp>
      <p:sp>
        <p:nvSpPr>
          <p:cNvPr id="152" name="Google Shape;152;p14"/>
          <p:cNvSpPr/>
          <p:nvPr/>
        </p:nvSpPr>
        <p:spPr>
          <a:xfrm>
            <a:off x="7506295" y="4938593"/>
            <a:ext cx="6379726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Общая Маржинальная Прибыль (Contribution Margin) за период.</a:t>
            </a:r>
            <a:endParaRPr b="0" i="0" sz="1150" u="none" cap="none" strike="noStrike"/>
          </a:p>
        </p:txBody>
      </p:sp>
      <p:sp>
        <p:nvSpPr>
          <p:cNvPr id="153" name="Google Shape;153;p14"/>
          <p:cNvSpPr/>
          <p:nvPr/>
        </p:nvSpPr>
        <p:spPr>
          <a:xfrm>
            <a:off x="751999" y="5558650"/>
            <a:ext cx="13126402" cy="26313"/>
          </a:xfrm>
          <a:prstGeom prst="rect">
            <a:avLst/>
          </a:prstGeom>
          <a:solidFill>
            <a:srgbClr val="384653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751999" y="5810369"/>
            <a:ext cx="5502712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Продуктовая Эффективность: "Digital Marketing"</a:t>
            </a:r>
            <a:endParaRPr b="0" i="0" sz="1850" u="none" cap="none" strike="noStrike"/>
          </a:p>
        </p:txBody>
      </p:sp>
      <p:sp>
        <p:nvSpPr>
          <p:cNvPr id="155" name="Google Shape;155;p14"/>
          <p:cNvSpPr/>
          <p:nvPr/>
        </p:nvSpPr>
        <p:spPr>
          <a:xfrm>
            <a:off x="751999" y="6332696"/>
            <a:ext cx="13126402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Продукт "Digital Marketing" показывает высокую маржинальность при текущей конверсии, что делает его приоритетным для дальнейших инвестиций.</a:t>
            </a:r>
            <a:endParaRPr b="0" i="0" sz="1150" u="none" cap="none" strike="noStrike"/>
          </a:p>
        </p:txBody>
      </p:sp>
      <p:sp>
        <p:nvSpPr>
          <p:cNvPr id="156" name="Google Shape;156;p14"/>
          <p:cNvSpPr/>
          <p:nvPr/>
        </p:nvSpPr>
        <p:spPr>
          <a:xfrm>
            <a:off x="751999" y="6742390"/>
            <a:ext cx="6487954" cy="893921"/>
          </a:xfrm>
          <a:prstGeom prst="roundRect">
            <a:avLst>
              <a:gd fmla="val 25239" name="adj"/>
            </a:avLst>
          </a:prstGeom>
          <a:solidFill>
            <a:srgbClr val="E5F6FF"/>
          </a:solidFill>
          <a:ln cap="flat" cmpd="sng" w="9525">
            <a:solidFill>
              <a:srgbClr val="CBDC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909995" y="6900386"/>
            <a:ext cx="1979057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Конверсия C1</a:t>
            </a:r>
            <a:endParaRPr b="0" i="0" sz="1550" u="none" cap="none" strike="noStrike"/>
          </a:p>
        </p:txBody>
      </p:sp>
      <p:sp>
        <p:nvSpPr>
          <p:cNvPr id="158" name="Google Shape;158;p14"/>
          <p:cNvSpPr/>
          <p:nvPr/>
        </p:nvSpPr>
        <p:spPr>
          <a:xfrm>
            <a:off x="909995" y="7237809"/>
            <a:ext cx="6171962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2.54 %</a:t>
            </a:r>
            <a:endParaRPr b="0" i="0" sz="1150" u="none" cap="none" strike="noStrike"/>
          </a:p>
        </p:txBody>
      </p:sp>
      <p:sp>
        <p:nvSpPr>
          <p:cNvPr id="159" name="Google Shape;159;p14"/>
          <p:cNvSpPr/>
          <p:nvPr/>
        </p:nvSpPr>
        <p:spPr>
          <a:xfrm>
            <a:off x="7390328" y="6742390"/>
            <a:ext cx="6488073" cy="893921"/>
          </a:xfrm>
          <a:prstGeom prst="roundRect">
            <a:avLst>
              <a:gd fmla="val 25239" name="adj"/>
            </a:avLst>
          </a:prstGeom>
          <a:solidFill>
            <a:srgbClr val="E5F6FF"/>
          </a:solidFill>
          <a:ln cap="flat" cmpd="sng" w="9525">
            <a:solidFill>
              <a:srgbClr val="CBDC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7548324" y="6900386"/>
            <a:ext cx="2123718" cy="2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Barlow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Маржинальность (CM)</a:t>
            </a:r>
            <a:endParaRPr b="0" i="0" sz="1550" u="none" cap="none" strike="noStrike"/>
          </a:p>
        </p:txBody>
      </p:sp>
      <p:sp>
        <p:nvSpPr>
          <p:cNvPr id="161" name="Google Shape;161;p14"/>
          <p:cNvSpPr/>
          <p:nvPr/>
        </p:nvSpPr>
        <p:spPr>
          <a:xfrm>
            <a:off x="7548324" y="7237809"/>
            <a:ext cx="6172081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Montserrat"/>
              <a:buNone/>
            </a:pPr>
            <a:r>
              <a:rPr b="0" i="0" lang="en-US" sz="11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2.09 млн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/>
          <p:nvPr/>
        </p:nvSpPr>
        <p:spPr>
          <a:xfrm>
            <a:off x="6244709" y="858203"/>
            <a:ext cx="7627382" cy="1069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350"/>
              <a:buFont typeface="Barlow"/>
              <a:buNone/>
            </a:pPr>
            <a:r>
              <a:rPr b="1" i="0" lang="en-US" sz="3350" u="none" cap="none" strike="noStrike">
                <a:solidFill>
                  <a:srgbClr val="2E3C4E"/>
                </a:solidFill>
              </a:rPr>
              <a:t>Тестирование Гипотез для Роста Конверсии</a:t>
            </a:r>
            <a:endParaRPr i="0" sz="3350" u="none" cap="none" strike="noStrike"/>
          </a:p>
        </p:txBody>
      </p:sp>
      <p:sp>
        <p:nvSpPr>
          <p:cNvPr id="169" name="Google Shape;169;p15"/>
          <p:cNvSpPr/>
          <p:nvPr/>
        </p:nvSpPr>
        <p:spPr>
          <a:xfrm>
            <a:off x="6244709" y="2171105"/>
            <a:ext cx="7627382" cy="520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На основе выявленных узких мест и успешных продуктов предлагаются две ключевые гипотезы для A/B тестирования.</a:t>
            </a:r>
            <a:endParaRPr b="0" i="0" sz="1250" u="none" cap="none" strike="noStrike"/>
          </a:p>
        </p:txBody>
      </p:sp>
      <p:pic>
        <p:nvPicPr>
          <p:cNvPr descr="preencoded.png" id="170" name="Google Shape;1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2873931"/>
            <a:ext cx="812483" cy="240899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/>
          <p:nvPr/>
        </p:nvSpPr>
        <p:spPr>
          <a:xfrm>
            <a:off x="7219600" y="3036325"/>
            <a:ext cx="69444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1900" u="none" cap="none" strike="noStrike">
                <a:solidFill>
                  <a:srgbClr val="384653"/>
                </a:solidFill>
              </a:rPr>
              <a:t>Гипотеза 1: Обучение Менеджеров по Мультипродуктам</a:t>
            </a:r>
            <a:endParaRPr i="0" sz="1900" u="none" cap="none" strike="noStrike"/>
          </a:p>
        </p:txBody>
      </p:sp>
      <p:sp>
        <p:nvSpPr>
          <p:cNvPr id="172" name="Google Shape;172;p15"/>
          <p:cNvSpPr/>
          <p:nvPr/>
        </p:nvSpPr>
        <p:spPr>
          <a:xfrm>
            <a:off x="7219600" y="3556225"/>
            <a:ext cx="66525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50"/>
              <a:buFont typeface="Montserrat"/>
              <a:buNone/>
            </a:pPr>
            <a:r>
              <a:rPr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Если внедрить оптимизированный подход к работе с лидами через </a:t>
            </a:r>
            <a:r>
              <a:rPr b="1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дополнительное обучение менеджеров по всем успешным продуктам</a:t>
            </a:r>
            <a:r>
              <a:rPr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то общий коэффициент конверсии (доля "Payment Done" от лидов) </a:t>
            </a:r>
            <a:r>
              <a:rPr i="0" lang="en-US" sz="1250" u="none" cap="none" strike="noStrike">
                <a:solidFill>
                  <a:srgbClr val="75BAE6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увеличится минимум на 5 п.п.</a:t>
            </a:r>
            <a:r>
              <a:rPr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в течение 2 недель.</a:t>
            </a:r>
            <a:endParaRPr i="0" sz="12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7219600" y="4997502"/>
            <a:ext cx="6652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00"/>
              <a:buFont typeface="Montserrat"/>
              <a:buNone/>
            </a:pPr>
            <a:r>
              <a:rPr b="1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Требования:</a:t>
            </a:r>
            <a:r>
              <a:rPr b="0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46~160 лидов на группу, длительность теста </a:t>
            </a:r>
            <a:r>
              <a:rPr lang="en-US" sz="13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21-23 </a:t>
            </a:r>
            <a:r>
              <a:rPr b="0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дней.</a:t>
            </a:r>
            <a:endParaRPr b="0" i="0" sz="1300" u="none" cap="none" strike="noStrike"/>
          </a:p>
        </p:txBody>
      </p:sp>
      <p:pic>
        <p:nvPicPr>
          <p:cNvPr descr="preencoded.png" id="174" name="Google Shape;17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5282922"/>
            <a:ext cx="812483" cy="208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/>
          <p:nvPr/>
        </p:nvSpPr>
        <p:spPr>
          <a:xfrm>
            <a:off x="7219600" y="5445325"/>
            <a:ext cx="7086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1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Гипотеза 2: Оптимизация Скрипта "Digital Marketing"</a:t>
            </a:r>
            <a:endParaRPr i="0" sz="19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7219600" y="5863350"/>
            <a:ext cx="6652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50"/>
              <a:buFont typeface="Montserrat"/>
              <a:buNone/>
            </a:pPr>
            <a:r>
              <a:rPr b="0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Если внести точечные изменения в процесс работы с новыми лидами по продукту </a:t>
            </a:r>
            <a:r>
              <a:rPr b="1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"Digital Marketing"</a:t>
            </a:r>
            <a:r>
              <a:rPr b="0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(оптимизировать скрипт первого звонка), то коэффициент конверсии по этому продукту </a:t>
            </a:r>
            <a:r>
              <a:rPr b="0" i="0" lang="en-US" sz="1250" u="none" cap="none" strike="noStrike">
                <a:solidFill>
                  <a:srgbClr val="75BAE6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увеличится минимум на </a:t>
            </a:r>
            <a:r>
              <a:rPr lang="en-US" sz="1250">
                <a:solidFill>
                  <a:srgbClr val="75BAE6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-US" sz="1250" u="none" cap="none" strike="noStrike">
                <a:solidFill>
                  <a:srgbClr val="75BAE6"/>
                </a:solidFill>
                <a:latin typeface="Montserrat"/>
                <a:ea typeface="Montserrat"/>
                <a:cs typeface="Montserrat"/>
                <a:sym typeface="Montserrat"/>
              </a:rPr>
              <a:t> п.п.</a:t>
            </a:r>
            <a:r>
              <a:rPr b="0" i="0" lang="en-US" sz="12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в течение 2 недель.</a:t>
            </a:r>
            <a:endParaRPr b="0" i="0" sz="1250" u="none" cap="none" strike="noStrike"/>
          </a:p>
        </p:txBody>
      </p:sp>
      <p:sp>
        <p:nvSpPr>
          <p:cNvPr id="177" name="Google Shape;177;p15"/>
          <p:cNvSpPr/>
          <p:nvPr/>
        </p:nvSpPr>
        <p:spPr>
          <a:xfrm>
            <a:off x="7219600" y="7168350"/>
            <a:ext cx="66525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00"/>
              <a:buFont typeface="Montserrat"/>
              <a:buNone/>
            </a:pPr>
            <a:r>
              <a:rPr b="1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Требования:</a:t>
            </a:r>
            <a:r>
              <a:rPr b="0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~159 лидов на группу, длительность теста </a:t>
            </a:r>
            <a:r>
              <a:rPr lang="en-US" sz="13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11,3</a:t>
            </a:r>
            <a:r>
              <a:rPr b="0" i="0" lang="en-US" sz="13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дней.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509574" y="400300"/>
            <a:ext cx="7368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950"/>
              <a:buFont typeface="Barlow"/>
              <a:buNone/>
            </a:pPr>
            <a:r>
              <a:rPr b="1" i="0" lang="en-US" sz="1950" u="none" cap="none" strike="noStrike">
                <a:solidFill>
                  <a:srgbClr val="2E3C4E"/>
                </a:solidFill>
              </a:rPr>
              <a:t>Структура Управления: Дерево Метрик (North Star Metric)</a:t>
            </a:r>
            <a:endParaRPr i="0" sz="1950" u="none" cap="none" strike="noStrike"/>
          </a:p>
        </p:txBody>
      </p:sp>
      <p:sp>
        <p:nvSpPr>
          <p:cNvPr id="184" name="Google Shape;184;p16"/>
          <p:cNvSpPr/>
          <p:nvPr/>
        </p:nvSpPr>
        <p:spPr>
          <a:xfrm>
            <a:off x="509587" y="900827"/>
            <a:ext cx="13611225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i="0" lang="en-US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Представленное Дерево Метрик связывает стратегическую цель (CM) с операционными и атомными данными в CRM, обеспечивая сквозной контроль и управляемость.</a:t>
            </a:r>
            <a:endParaRPr i="0" sz="10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85" name="Google Shape;1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540" y="1158716"/>
            <a:ext cx="8847296" cy="404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9372250" y="1536665"/>
            <a:ext cx="2157193" cy="515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Операционные уровни</a:t>
            </a:r>
            <a:endParaRPr b="0" i="0" sz="1400" u="none" cap="none" strike="noStrike"/>
          </a:p>
        </p:txBody>
      </p:sp>
      <p:sp>
        <p:nvSpPr>
          <p:cNvPr id="187" name="Google Shape;187;p16"/>
          <p:cNvSpPr/>
          <p:nvPr/>
        </p:nvSpPr>
        <p:spPr>
          <a:xfrm>
            <a:off x="9372250" y="2121358"/>
            <a:ext cx="2157193" cy="391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Unit, Product и Атомные метрики</a:t>
            </a:r>
            <a:endParaRPr i="0" sz="10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3100736" y="2996222"/>
            <a:ext cx="1983225" cy="25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Финансы</a:t>
            </a:r>
            <a:endParaRPr b="0" i="0" sz="1400" u="none" cap="none" strike="noStrike"/>
          </a:p>
        </p:txBody>
      </p:sp>
      <p:sp>
        <p:nvSpPr>
          <p:cNvPr id="189" name="Google Shape;189;p16"/>
          <p:cNvSpPr/>
          <p:nvPr/>
        </p:nvSpPr>
        <p:spPr>
          <a:xfrm>
            <a:off x="3100736" y="3323362"/>
            <a:ext cx="1983225" cy="391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REW — ключевые финансовые метрики</a:t>
            </a:r>
            <a:endParaRPr b="0" i="0" sz="1050" u="none" cap="none" strike="noStrike"/>
          </a:p>
        </p:txBody>
      </p:sp>
      <p:sp>
        <p:nvSpPr>
          <p:cNvPr id="190" name="Google Shape;190;p16"/>
          <p:cNvSpPr/>
          <p:nvPr/>
        </p:nvSpPr>
        <p:spPr>
          <a:xfrm>
            <a:off x="9372250" y="3683392"/>
            <a:ext cx="2060016" cy="25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Цель</a:t>
            </a:r>
            <a:endParaRPr b="0" i="0" sz="1400" u="none" cap="none" strike="noStrike"/>
          </a:p>
        </p:txBody>
      </p:sp>
      <p:sp>
        <p:nvSpPr>
          <p:cNvPr id="191" name="Google Shape;191;p16"/>
          <p:cNvSpPr/>
          <p:nvPr/>
        </p:nvSpPr>
        <p:spPr>
          <a:xfrm>
            <a:off x="9372250" y="4010532"/>
            <a:ext cx="2157193" cy="391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CM — маржинальная прибыль</a:t>
            </a:r>
            <a:endParaRPr b="0" i="0" sz="1050" u="none" cap="none" strike="noStrike"/>
          </a:p>
        </p:txBody>
      </p:sp>
      <p:sp>
        <p:nvSpPr>
          <p:cNvPr id="192" name="Google Shape;192;p16"/>
          <p:cNvSpPr/>
          <p:nvPr/>
        </p:nvSpPr>
        <p:spPr>
          <a:xfrm>
            <a:off x="7307580" y="5314117"/>
            <a:ext cx="15240" cy="282571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141250" y="5412938"/>
            <a:ext cx="189190" cy="1524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719" y="5385078"/>
            <a:ext cx="70961" cy="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/>
          <p:nvPr/>
        </p:nvSpPr>
        <p:spPr>
          <a:xfrm>
            <a:off x="4674037" y="5346621"/>
            <a:ext cx="2262664" cy="15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Barlow"/>
              <a:buNone/>
            </a:pPr>
            <a:r>
              <a:rPr b="1" i="0" lang="en-US" sz="9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1. Цель: Маржинальная Прибыль (CM)</a:t>
            </a:r>
            <a:endParaRPr b="0" i="0" sz="950" u="none" cap="none" strike="noStrike"/>
          </a:p>
        </p:txBody>
      </p:sp>
      <p:sp>
        <p:nvSpPr>
          <p:cNvPr id="196" name="Google Shape;196;p16"/>
          <p:cNvSpPr/>
          <p:nvPr/>
        </p:nvSpPr>
        <p:spPr>
          <a:xfrm>
            <a:off x="509587" y="5558909"/>
            <a:ext cx="6427113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Конечная стратегическая метрика.</a:t>
            </a:r>
            <a:endParaRPr b="0" i="0" sz="700" u="none" cap="none" strike="noStrike"/>
          </a:p>
        </p:txBody>
      </p:sp>
      <p:sp>
        <p:nvSpPr>
          <p:cNvPr id="197" name="Google Shape;197;p16"/>
          <p:cNvSpPr/>
          <p:nvPr/>
        </p:nvSpPr>
        <p:spPr>
          <a:xfrm>
            <a:off x="7299960" y="5980628"/>
            <a:ext cx="189190" cy="1524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719" y="5952768"/>
            <a:ext cx="70961" cy="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7693700" y="5914311"/>
            <a:ext cx="1464826" cy="15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Barlow"/>
              <a:buNone/>
            </a:pPr>
            <a:r>
              <a:rPr b="1" i="0" lang="en-US" sz="9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2. Финансовые Метрики</a:t>
            </a:r>
            <a:endParaRPr b="0" i="0" sz="950" u="none" cap="none" strike="noStrike"/>
          </a:p>
        </p:txBody>
      </p:sp>
      <p:sp>
        <p:nvSpPr>
          <p:cNvPr id="200" name="Google Shape;200;p16"/>
          <p:cNvSpPr/>
          <p:nvPr/>
        </p:nvSpPr>
        <p:spPr>
          <a:xfrm>
            <a:off x="7693700" y="6126599"/>
            <a:ext cx="6427113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REW (Revenue – Выручка)</a:t>
            </a:r>
            <a:endParaRPr b="0" i="0" sz="700" u="none" cap="none" strike="noStrike"/>
          </a:p>
        </p:txBody>
      </p:sp>
      <p:sp>
        <p:nvSpPr>
          <p:cNvPr id="201" name="Google Shape;201;p16"/>
          <p:cNvSpPr/>
          <p:nvPr/>
        </p:nvSpPr>
        <p:spPr>
          <a:xfrm>
            <a:off x="7141250" y="6469975"/>
            <a:ext cx="189190" cy="1524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2" name="Google Shape;2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719" y="6442115"/>
            <a:ext cx="70961" cy="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>
            <a:off x="5691426" y="6403658"/>
            <a:ext cx="1245275" cy="15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Barlow"/>
              <a:buNone/>
            </a:pPr>
            <a:r>
              <a:rPr b="1" i="0" lang="en-US" sz="9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3. Юнит-Экономика</a:t>
            </a:r>
            <a:endParaRPr b="0" i="0" sz="950" u="none" cap="none" strike="noStrike"/>
          </a:p>
        </p:txBody>
      </p:sp>
      <p:sp>
        <p:nvSpPr>
          <p:cNvPr id="204" name="Google Shape;204;p16"/>
          <p:cNvSpPr/>
          <p:nvPr/>
        </p:nvSpPr>
        <p:spPr>
          <a:xfrm>
            <a:off x="509587" y="6615946"/>
            <a:ext cx="6427113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b="0" i="0" lang="en-US" sz="9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UA, C1, AOV, APC, CPA</a:t>
            </a: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— основные драйверы прибыли.</a:t>
            </a:r>
            <a:endParaRPr b="0" i="0" sz="700" u="none" cap="none" strike="noStrike"/>
          </a:p>
        </p:txBody>
      </p:sp>
      <p:sp>
        <p:nvSpPr>
          <p:cNvPr id="205" name="Google Shape;205;p16"/>
          <p:cNvSpPr/>
          <p:nvPr/>
        </p:nvSpPr>
        <p:spPr>
          <a:xfrm>
            <a:off x="7299960" y="6959441"/>
            <a:ext cx="189190" cy="1524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719" y="6931581"/>
            <a:ext cx="70961" cy="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/>
          <p:nvPr/>
        </p:nvSpPr>
        <p:spPr>
          <a:xfrm>
            <a:off x="7693700" y="6893123"/>
            <a:ext cx="1512451" cy="15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Barlow"/>
              <a:buNone/>
            </a:pPr>
            <a:r>
              <a:rPr b="1" i="0" lang="en-US" sz="9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4. Продуктовые Метрики</a:t>
            </a:r>
            <a:endParaRPr b="0" i="0" sz="950" u="none" cap="none" strike="noStrike"/>
          </a:p>
        </p:txBody>
      </p:sp>
      <p:sp>
        <p:nvSpPr>
          <p:cNvPr id="208" name="Google Shape;208;p16"/>
          <p:cNvSpPr/>
          <p:nvPr/>
        </p:nvSpPr>
        <p:spPr>
          <a:xfrm>
            <a:off x="7693700" y="7105388"/>
            <a:ext cx="6427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lang="en-US" sz="1000">
                <a:solidFill>
                  <a:srgbClr val="1E3063"/>
                </a:solidFill>
                <a:latin typeface="Montserrat"/>
                <a:ea typeface="Montserrat"/>
                <a:cs typeface="Montserrat"/>
                <a:sym typeface="Montserrat"/>
              </a:rPr>
              <a:t>AC, T, B, LTV, CLTV, REW_I, AOV_I</a:t>
            </a:r>
            <a:r>
              <a:rPr lang="en-US" sz="1500">
                <a:solidFill>
                  <a:srgbClr val="1E306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— показатели здоровья продукта и клиента.</a:t>
            </a:r>
            <a:endParaRPr b="0" i="0" sz="700" u="none" cap="none" strike="noStrike"/>
          </a:p>
        </p:txBody>
      </p:sp>
      <p:sp>
        <p:nvSpPr>
          <p:cNvPr id="209" name="Google Shape;209;p16"/>
          <p:cNvSpPr/>
          <p:nvPr/>
        </p:nvSpPr>
        <p:spPr>
          <a:xfrm>
            <a:off x="7141250" y="7448907"/>
            <a:ext cx="189190" cy="15240"/>
          </a:xfrm>
          <a:prstGeom prst="roundRect">
            <a:avLst>
              <a:gd fmla="val 931506" name="adj"/>
            </a:avLst>
          </a:prstGeom>
          <a:solidFill>
            <a:srgbClr val="BAC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719" y="7421047"/>
            <a:ext cx="70961" cy="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/>
          <p:nvPr/>
        </p:nvSpPr>
        <p:spPr>
          <a:xfrm>
            <a:off x="5691426" y="7382589"/>
            <a:ext cx="1245275" cy="15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950"/>
              <a:buFont typeface="Barlow"/>
              <a:buNone/>
            </a:pPr>
            <a:r>
              <a:rPr b="1" i="0" lang="en-US" sz="95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5. Атомные Метрики</a:t>
            </a:r>
            <a:endParaRPr b="0" i="0" sz="950" u="none" cap="none" strike="noStrike"/>
          </a:p>
        </p:txBody>
      </p:sp>
      <p:sp>
        <p:nvSpPr>
          <p:cNvPr id="212" name="Google Shape;212;p16"/>
          <p:cNvSpPr/>
          <p:nvPr/>
        </p:nvSpPr>
        <p:spPr>
          <a:xfrm>
            <a:off x="509587" y="7594878"/>
            <a:ext cx="6427113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Первичные данные CRM (</a:t>
            </a:r>
            <a:r>
              <a:rPr lang="en-US" sz="1000">
                <a:solidFill>
                  <a:srgbClr val="1E3063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n-US" sz="1000">
                <a:solidFill>
                  <a:srgbClr val="1E3063"/>
                </a:solidFill>
                <a:latin typeface="Montserrat"/>
                <a:ea typeface="Montserrat"/>
                <a:cs typeface="Montserrat"/>
                <a:sym typeface="Montserrat"/>
              </a:rPr>
              <a:t>, Source, Product, Payment Type, City, Created Time, Page, Content, Term, Course duration, Education Type.</a:t>
            </a: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) — основа для сегментации и оптимизации.</a:t>
            </a:r>
            <a:endParaRPr b="0" i="0" sz="700" u="none" cap="none" strike="noStrike"/>
          </a:p>
        </p:txBody>
      </p:sp>
      <p:sp>
        <p:nvSpPr>
          <p:cNvPr id="213" name="Google Shape;213;p16"/>
          <p:cNvSpPr/>
          <p:nvPr/>
        </p:nvSpPr>
        <p:spPr>
          <a:xfrm>
            <a:off x="651510" y="8352711"/>
            <a:ext cx="13469302" cy="1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700"/>
              <a:buFont typeface="Montserrat"/>
              <a:buNone/>
            </a:pPr>
            <a:r>
              <a:rPr b="0" i="0" lang="en-US" sz="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такой структуры позволяет четко видеть, как изменения на уровне первичных данных влияют на итоговую маржинальную прибыль.</a:t>
            </a:r>
            <a:endParaRPr b="0" i="0" sz="700" u="none" cap="none" strike="noStrike"/>
          </a:p>
        </p:txBody>
      </p:sp>
      <p:sp>
        <p:nvSpPr>
          <p:cNvPr id="214" name="Google Shape;214;p16"/>
          <p:cNvSpPr/>
          <p:nvPr/>
        </p:nvSpPr>
        <p:spPr>
          <a:xfrm>
            <a:off x="509587" y="8246269"/>
            <a:ext cx="15240" cy="364331"/>
          </a:xfrm>
          <a:prstGeom prst="rect">
            <a:avLst/>
          </a:prstGeom>
          <a:solidFill>
            <a:srgbClr val="75BA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